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CEB9-514F-4971-A7BA-79E86D078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84398-A7E0-40E0-8C83-C844120DD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B93C3-1ECB-4DBB-8D53-2FA664E3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A595-59C3-407E-A4B0-403D895A56B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F3DD3-C6EC-4EFB-A500-93B660EF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EBC1D-A7E7-4113-B57E-ECAEDEDF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DB2C-10F7-4D58-88B0-D641AE0EE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0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3E47-0E3F-426B-A80E-48F81B6E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92EDB-44CC-4374-B4AD-8745D001E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C47B6-C0DD-46D6-9394-1630C57C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A595-59C3-407E-A4B0-403D895A56B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76EA7-982B-4FA2-84EC-E9B42C1C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8AAD1-53FF-48FC-9A1D-AAB2A974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DB2C-10F7-4D58-88B0-D641AE0EE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9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8FF4E2-C1CD-4FA1-BA64-0693D2B3F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927EE-A5CD-4BE0-8CAF-B31C05D07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E2B7A-FCC6-4D7E-8777-D642D093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A595-59C3-407E-A4B0-403D895A56B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3B830-C3AD-4505-82DB-FE7644A2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432F2-ACC0-4489-B78D-F23FE5D95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DB2C-10F7-4D58-88B0-D641AE0EE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7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382C-ECBA-413C-80E8-4E97AF87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1763-B7F1-4016-A012-773342487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C8EB0-D22C-46F5-A747-3D180C8E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A595-59C3-407E-A4B0-403D895A56B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C2DBB-1D15-497B-A7E7-86B9BC76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B5F6-6654-4297-8E47-86F0F164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DB2C-10F7-4D58-88B0-D641AE0EE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6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70A4-73D6-4E05-A3C1-A61D2F6F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1CE8A-0DB2-4BDE-A105-6DC9D912E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051F4-AC51-49DB-80C9-A5A219FF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A595-59C3-407E-A4B0-403D895A56B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2223E-EA26-4ACE-B589-D0F724B8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ACB29-E705-4843-BE6A-C2F9E326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DB2C-10F7-4D58-88B0-D641AE0EE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1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2DF1-5D08-4408-96AE-9AB7CBF3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FFF65-AEA7-4E9C-9E01-79EE05F2F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096B8-AF73-41F5-B58B-D4428966B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32A25-AFAD-4BF1-9F8A-B2E43869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A595-59C3-407E-A4B0-403D895A56B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255A0-0D5D-47F6-9C52-E5EEFFE9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E577E-3A84-46EE-9995-636984AA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DB2C-10F7-4D58-88B0-D641AE0EE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0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54C37-C29C-4CD9-8849-CF516A97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122F9-F02E-450E-9A92-7EA2A7C60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A71B3-1BDF-4557-AC81-7648463FA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702D5-0A1E-46AF-844F-7828B5429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4A886-0CCD-4E54-B408-586E1B98B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A1B47-1639-409D-BB84-4DA5E5A4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A595-59C3-407E-A4B0-403D895A56B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F6EC3-61DC-4581-96DF-80BC2270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B308F-44FF-485D-9095-1D621369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DB2C-10F7-4D58-88B0-D641AE0EE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0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A58E-C599-463A-9791-827B35E6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C49DB-F16A-4E7B-92B3-D9A22C15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A595-59C3-407E-A4B0-403D895A56B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BD32B-EFE2-42E3-9EEC-7933D43D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9E943-C161-42F9-A842-A539B943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DB2C-10F7-4D58-88B0-D641AE0EE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00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1808E-87CD-45BE-BED5-9D54571B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A595-59C3-407E-A4B0-403D895A56B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6B9CC8-6A7C-44C9-876A-1865C161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E7724-B46E-4E1B-B1D4-B842B78B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DB2C-10F7-4D58-88B0-D641AE0EE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3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C389-52A3-4BD5-B385-CAD76A96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C808F-DB41-4F7C-B8C6-A04752E75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92D00-0B64-427F-B78F-81A2FC89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CD047-BAC0-490E-8254-1353D346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A595-59C3-407E-A4B0-403D895A56B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18D9E-6E04-4B92-A155-D238417A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0DF67-D916-4742-BB54-6BA7FEF6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DB2C-10F7-4D58-88B0-D641AE0EE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1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6888-0842-40C1-9047-209B70A1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2693F-D17B-4CB9-95B1-78C15FE79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083E8-7DF3-42F7-9287-6E12E58CE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544B5-D732-4582-B009-D17500B3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A595-59C3-407E-A4B0-403D895A56B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F5F89-A667-4CB1-9EAC-02F12B4C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9A476-316C-4538-816B-DB8E1A7C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DB2C-10F7-4D58-88B0-D641AE0EE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0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430D9-2834-477C-B852-040E428B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B36A0-4077-4C7E-B776-A3C02E0E6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9E96A-12C8-413C-86A4-5B7FE002C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5A595-59C3-407E-A4B0-403D895A56B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FACB5-8C7E-43D9-B48E-714BF3E62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C629F-9E75-4BAE-B543-FFDE7C92C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7DB2C-10F7-4D58-88B0-D641AE0EE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4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53D8A-A57B-4AA8-A1AC-9D5DABA8F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lv-LV" sz="5400">
                <a:solidFill>
                  <a:schemeClr val="bg1"/>
                </a:solidFill>
              </a:rPr>
              <a:t>Erasmus+ projets</a:t>
            </a:r>
            <a:br>
              <a:rPr lang="lv-LV" sz="5400">
                <a:solidFill>
                  <a:schemeClr val="bg1"/>
                </a:solidFill>
              </a:rPr>
            </a:br>
            <a:r>
              <a:rPr lang="lv-LV" sz="5400">
                <a:solidFill>
                  <a:schemeClr val="bg1"/>
                </a:solidFill>
              </a:rPr>
              <a:t>Malaga, Spānija</a:t>
            </a:r>
            <a:endParaRPr lang="en-GB" sz="54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485E8-CC47-4C51-8C30-C64956FA5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r>
              <a:rPr lang="lv-LV" sz="800">
                <a:solidFill>
                  <a:schemeClr val="bg1"/>
                </a:solidFill>
              </a:rPr>
              <a:t>Praktikantes: </a:t>
            </a:r>
          </a:p>
          <a:p>
            <a:r>
              <a:rPr lang="lv-LV" sz="800">
                <a:solidFill>
                  <a:schemeClr val="bg1"/>
                </a:solidFill>
              </a:rPr>
              <a:t>Justīne Sauka</a:t>
            </a:r>
          </a:p>
          <a:p>
            <a:r>
              <a:rPr lang="lv-LV" sz="800">
                <a:solidFill>
                  <a:schemeClr val="bg1"/>
                </a:solidFill>
              </a:rPr>
              <a:t>Diāna Valtere</a:t>
            </a:r>
          </a:p>
          <a:p>
            <a:r>
              <a:rPr lang="lv-LV" sz="800">
                <a:solidFill>
                  <a:schemeClr val="bg1"/>
                </a:solidFill>
              </a:rPr>
              <a:t>Prakses vadītāji: </a:t>
            </a:r>
          </a:p>
          <a:p>
            <a:r>
              <a:rPr lang="lv-LV" sz="800">
                <a:solidFill>
                  <a:schemeClr val="bg1"/>
                </a:solidFill>
              </a:rPr>
              <a:t>Jelgavas Tehnikums - Krista Tabunova</a:t>
            </a:r>
          </a:p>
          <a:p>
            <a:r>
              <a:rPr lang="lv-LV" sz="800">
                <a:solidFill>
                  <a:schemeClr val="bg1"/>
                </a:solidFill>
              </a:rPr>
              <a:t>Centro de Ciencia – Jose Juan Sanz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0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1" y="809907"/>
            <a:ext cx="1291642" cy="429215"/>
            <a:chOff x="2504802" y="1755501"/>
            <a:chExt cx="1598829" cy="531293"/>
          </a:xfrm>
          <a:solidFill>
            <a:schemeClr val="bg1">
              <a:alpha val="99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9A7A058-C1CE-4860-96CB-6EAF9DEF7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452" y="3074904"/>
            <a:ext cx="3432303" cy="3432303"/>
          </a:xfrm>
          <a:prstGeom prst="ellipse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14B226-9840-4638-9B40-1BA7E5F52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452" y="3074904"/>
            <a:ext cx="3432303" cy="3432303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7F6E9F1-F0E1-442E-B824-A1ADD42CD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452" y="3074904"/>
            <a:ext cx="3432303" cy="3432303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FFD97F-40E1-45B3-9A51-E14CA4A4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052" y="2922504"/>
            <a:ext cx="3526982" cy="35269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4416" y="504134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9F305A-4525-4660-B55A-3CD0858A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96" y="3599586"/>
            <a:ext cx="3267256" cy="2474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Paldies par uzmanību!</a:t>
            </a:r>
          </a:p>
        </p:txBody>
      </p:sp>
      <p:pic>
        <p:nvPicPr>
          <p:cNvPr id="6" name="Content Placeholder 5" descr="A picture containing outdoor, person, posing&#10;&#10;Description automatically generated">
            <a:extLst>
              <a:ext uri="{FF2B5EF4-FFF2-40B4-BE49-F238E27FC236}">
                <a16:creationId xmlns:a16="http://schemas.microsoft.com/office/drawing/2014/main" id="{20E43241-B329-4A00-9D2A-A5143BB80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6" b="24374"/>
          <a:stretch/>
        </p:blipFill>
        <p:spPr>
          <a:xfrm>
            <a:off x="3434206" y="215183"/>
            <a:ext cx="2989665" cy="2989665"/>
          </a:xfrm>
          <a:custGeom>
            <a:avLst/>
            <a:gdLst/>
            <a:ahLst/>
            <a:cxnLst/>
            <a:rect l="l" t="t" r="r" b="b"/>
            <a:pathLst>
              <a:path w="2255084" h="2255084">
                <a:moveTo>
                  <a:pt x="1127542" y="0"/>
                </a:moveTo>
                <a:cubicBezTo>
                  <a:pt x="1750266" y="0"/>
                  <a:pt x="2255084" y="504818"/>
                  <a:pt x="2255084" y="1127542"/>
                </a:cubicBezTo>
                <a:cubicBezTo>
                  <a:pt x="2255084" y="1750266"/>
                  <a:pt x="1750266" y="2255084"/>
                  <a:pt x="1127542" y="2255084"/>
                </a:cubicBezTo>
                <a:cubicBezTo>
                  <a:pt x="504818" y="2255084"/>
                  <a:pt x="0" y="1750266"/>
                  <a:pt x="0" y="1127542"/>
                </a:cubicBezTo>
                <a:cubicBezTo>
                  <a:pt x="0" y="504818"/>
                  <a:pt x="504818" y="0"/>
                  <a:pt x="1127542" y="0"/>
                </a:cubicBezTo>
                <a:close/>
              </a:path>
            </a:pathLst>
          </a:custGeom>
        </p:spPr>
      </p:pic>
      <p:pic>
        <p:nvPicPr>
          <p:cNvPr id="8" name="Content Placeholder 7" descr="A picture containing indoor, person, wall, standing&#10;&#10;Description automatically generated">
            <a:extLst>
              <a:ext uri="{FF2B5EF4-FFF2-40B4-BE49-F238E27FC236}">
                <a16:creationId xmlns:a16="http://schemas.microsoft.com/office/drawing/2014/main" id="{D3565E32-E826-4B95-A18C-A91E9A4A22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" t="4967" r="1075" b="28281"/>
          <a:stretch/>
        </p:blipFill>
        <p:spPr>
          <a:xfrm>
            <a:off x="6177482" y="1461252"/>
            <a:ext cx="5181231" cy="5181231"/>
          </a:xfrm>
          <a:custGeom>
            <a:avLst/>
            <a:gdLst/>
            <a:ahLst/>
            <a:cxnLst/>
            <a:rect l="l" t="t" r="r" b="b"/>
            <a:pathLst>
              <a:path w="2479422" h="2479422">
                <a:moveTo>
                  <a:pt x="1239711" y="0"/>
                </a:moveTo>
                <a:cubicBezTo>
                  <a:pt x="1924384" y="0"/>
                  <a:pt x="2479422" y="555038"/>
                  <a:pt x="2479422" y="1239711"/>
                </a:cubicBezTo>
                <a:cubicBezTo>
                  <a:pt x="2479422" y="1924384"/>
                  <a:pt x="1924384" y="2479422"/>
                  <a:pt x="1239711" y="2479422"/>
                </a:cubicBezTo>
                <a:cubicBezTo>
                  <a:pt x="555038" y="2479422"/>
                  <a:pt x="0" y="1924384"/>
                  <a:pt x="0" y="1239711"/>
                </a:cubicBezTo>
                <a:cubicBezTo>
                  <a:pt x="0" y="555038"/>
                  <a:pt x="555038" y="0"/>
                  <a:pt x="123971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219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text, ceiling, indoor, floor&#10;&#10;Description automatically generated">
            <a:extLst>
              <a:ext uri="{FF2B5EF4-FFF2-40B4-BE49-F238E27FC236}">
                <a16:creationId xmlns:a16="http://schemas.microsoft.com/office/drawing/2014/main" id="{4700FA51-A113-4A0E-B88C-8877CC515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r="-1" b="25903"/>
          <a:stretch/>
        </p:blipFill>
        <p:spPr>
          <a:xfrm>
            <a:off x="9512" y="10"/>
            <a:ext cx="12182474" cy="6857990"/>
          </a:xfrm>
          <a:prstGeom prst="rect">
            <a:avLst/>
          </a:prstGeom>
        </p:spPr>
      </p:pic>
      <p:sp>
        <p:nvSpPr>
          <p:cNvPr id="188" name="Rectangle 187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2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7F317-0FAC-4DF4-8CBB-16730BA7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1748771"/>
            <a:ext cx="3498979" cy="3360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Prakses vieta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2352" y="0"/>
            <a:ext cx="6089647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Content Placeholder 30" descr="A sign on a brick building&#10;&#10;Description automatically generated with medium confidence">
            <a:extLst>
              <a:ext uri="{FF2B5EF4-FFF2-40B4-BE49-F238E27FC236}">
                <a16:creationId xmlns:a16="http://schemas.microsoft.com/office/drawing/2014/main" id="{FB390067-25A4-420D-855F-5B45BD9335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" t="2" r="9160" b="-3"/>
          <a:stretch/>
        </p:blipFill>
        <p:spPr>
          <a:xfrm>
            <a:off x="5639072" y="1747138"/>
            <a:ext cx="5832492" cy="3363723"/>
          </a:xfrm>
          <a:prstGeom prst="rect">
            <a:avLst/>
          </a:prstGeo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59498267-9787-46D2-8512-7E73876E0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640" y="3429000"/>
            <a:ext cx="4796367" cy="262280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9865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3011211"/>
            <a:ext cx="3474943" cy="347494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2C7FB-ECCB-46A8-8DAE-6E02963B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27" y="3579484"/>
            <a:ext cx="3267256" cy="2474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Prakses vieta</a:t>
            </a:r>
          </a:p>
        </p:txBody>
      </p:sp>
      <p:pic>
        <p:nvPicPr>
          <p:cNvPr id="19" name="Content Placeholder 18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334913A9-C9EA-4C5F-BB4F-7899B75D10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r="2" b="33376"/>
          <a:stretch/>
        </p:blipFill>
        <p:spPr>
          <a:xfrm>
            <a:off x="438162" y="295253"/>
            <a:ext cx="2420706" cy="2420706"/>
          </a:xfrm>
          <a:custGeom>
            <a:avLst/>
            <a:gdLst/>
            <a:ahLst/>
            <a:cxnLst/>
            <a:rect l="l" t="t" r="r" b="b"/>
            <a:pathLst>
              <a:path w="2255084" h="2255084">
                <a:moveTo>
                  <a:pt x="1127542" y="0"/>
                </a:moveTo>
                <a:cubicBezTo>
                  <a:pt x="1750266" y="0"/>
                  <a:pt x="2255084" y="504818"/>
                  <a:pt x="2255084" y="1127542"/>
                </a:cubicBezTo>
                <a:cubicBezTo>
                  <a:pt x="2255084" y="1750266"/>
                  <a:pt x="1750266" y="2255084"/>
                  <a:pt x="1127542" y="2255084"/>
                </a:cubicBezTo>
                <a:cubicBezTo>
                  <a:pt x="504818" y="2255084"/>
                  <a:pt x="0" y="1750266"/>
                  <a:pt x="0" y="1127542"/>
                </a:cubicBezTo>
                <a:cubicBezTo>
                  <a:pt x="0" y="504818"/>
                  <a:pt x="504818" y="0"/>
                  <a:pt x="1127542" y="0"/>
                </a:cubicBezTo>
                <a:close/>
              </a:path>
            </a:pathLst>
          </a:custGeom>
        </p:spPr>
      </p:pic>
      <p:pic>
        <p:nvPicPr>
          <p:cNvPr id="7" name="Content Placeholder 6" descr="Two women standing in front of a brick building&#10;&#10;Description automatically generated with medium confidence">
            <a:extLst>
              <a:ext uri="{FF2B5EF4-FFF2-40B4-BE49-F238E27FC236}">
                <a16:creationId xmlns:a16="http://schemas.microsoft.com/office/drawing/2014/main" id="{4A3502FA-D037-440D-A658-56AD7E5B1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r="6719" b="8"/>
          <a:stretch/>
        </p:blipFill>
        <p:spPr bwMode="auto">
          <a:xfrm>
            <a:off x="3712124" y="212899"/>
            <a:ext cx="3840289" cy="3840289"/>
          </a:xfrm>
          <a:custGeom>
            <a:avLst/>
            <a:gdLst/>
            <a:ahLst/>
            <a:cxnLst/>
            <a:rect l="l" t="t" r="r" b="b"/>
            <a:pathLst>
              <a:path w="2228656" h="2228656">
                <a:moveTo>
                  <a:pt x="1114328" y="0"/>
                </a:moveTo>
                <a:cubicBezTo>
                  <a:pt x="1729754" y="0"/>
                  <a:pt x="2228656" y="498902"/>
                  <a:pt x="2228656" y="1114328"/>
                </a:cubicBezTo>
                <a:cubicBezTo>
                  <a:pt x="2228656" y="1729754"/>
                  <a:pt x="1729754" y="2228656"/>
                  <a:pt x="1114328" y="2228656"/>
                </a:cubicBezTo>
                <a:cubicBezTo>
                  <a:pt x="498902" y="2228656"/>
                  <a:pt x="0" y="1729754"/>
                  <a:pt x="0" y="1114328"/>
                </a:cubicBezTo>
                <a:cubicBezTo>
                  <a:pt x="0" y="498902"/>
                  <a:pt x="498902" y="0"/>
                  <a:pt x="11143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6976" y="3037805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Picture 20" descr="A picture containing compact disk&#10;&#10;Description automatically generated">
            <a:extLst>
              <a:ext uri="{FF2B5EF4-FFF2-40B4-BE49-F238E27FC236}">
                <a16:creationId xmlns:a16="http://schemas.microsoft.com/office/drawing/2014/main" id="{A20524A4-0D62-4C10-99AE-EFDBE624D8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6" r="-4" b="22322"/>
          <a:stretch/>
        </p:blipFill>
        <p:spPr>
          <a:xfrm>
            <a:off x="6466771" y="3295461"/>
            <a:ext cx="3474943" cy="3474943"/>
          </a:xfrm>
          <a:custGeom>
            <a:avLst/>
            <a:gdLst/>
            <a:ahLst/>
            <a:cxnLst/>
            <a:rect l="l" t="t" r="r" b="b"/>
            <a:pathLst>
              <a:path w="2479422" h="2479422">
                <a:moveTo>
                  <a:pt x="1239711" y="0"/>
                </a:moveTo>
                <a:cubicBezTo>
                  <a:pt x="1924384" y="0"/>
                  <a:pt x="2479422" y="555038"/>
                  <a:pt x="2479422" y="1239711"/>
                </a:cubicBezTo>
                <a:cubicBezTo>
                  <a:pt x="2479422" y="1924384"/>
                  <a:pt x="1924384" y="2479422"/>
                  <a:pt x="1239711" y="2479422"/>
                </a:cubicBezTo>
                <a:cubicBezTo>
                  <a:pt x="555038" y="2479422"/>
                  <a:pt x="0" y="1924384"/>
                  <a:pt x="0" y="1239711"/>
                </a:cubicBezTo>
                <a:cubicBezTo>
                  <a:pt x="0" y="555038"/>
                  <a:pt x="555038" y="0"/>
                  <a:pt x="1239711" y="0"/>
                </a:cubicBezTo>
                <a:close/>
              </a:path>
            </a:pathLst>
          </a:custGeom>
        </p:spPr>
      </p:pic>
      <p:grpSp>
        <p:nvGrpSpPr>
          <p:cNvPr id="38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08153" y="207461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30B99A2-53D6-46F1-8234-74D8340B6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89" t="-8186" r="-31496" b="-3547"/>
          <a:stretch/>
        </p:blipFill>
        <p:spPr>
          <a:xfrm>
            <a:off x="9219803" y="271261"/>
            <a:ext cx="3270353" cy="3781927"/>
          </a:xfrm>
          <a:custGeom>
            <a:avLst/>
            <a:gdLst/>
            <a:ahLst/>
            <a:cxnLst/>
            <a:rect l="l" t="t" r="r" b="b"/>
            <a:pathLst>
              <a:path w="2013902" h="2013902">
                <a:moveTo>
                  <a:pt x="1006951" y="0"/>
                </a:moveTo>
                <a:cubicBezTo>
                  <a:pt x="1563075" y="0"/>
                  <a:pt x="2013902" y="450827"/>
                  <a:pt x="2013902" y="1006951"/>
                </a:cubicBezTo>
                <a:cubicBezTo>
                  <a:pt x="2013902" y="1563075"/>
                  <a:pt x="1563075" y="2013902"/>
                  <a:pt x="1006951" y="2013902"/>
                </a:cubicBezTo>
                <a:cubicBezTo>
                  <a:pt x="450827" y="2013902"/>
                  <a:pt x="0" y="1563075"/>
                  <a:pt x="0" y="1006951"/>
                </a:cubicBezTo>
                <a:cubicBezTo>
                  <a:pt x="0" y="450827"/>
                  <a:pt x="450827" y="0"/>
                  <a:pt x="1006951" y="0"/>
                </a:cubicBezTo>
                <a:close/>
              </a:path>
            </a:pathLst>
          </a:cu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DCDA7BC8-682C-75F8-FF13-D8543A715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82909" y="4978400"/>
            <a:ext cx="1533958" cy="113048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2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4A22D-B714-402D-911A-D88E8531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lv-LV">
                <a:solidFill>
                  <a:schemeClr val="bg1"/>
                </a:solidFill>
              </a:rPr>
              <a:t>Prakses laikā veiktie uzdevumi</a:t>
            </a:r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3308-410B-49FF-91B8-2920848D1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lv-LV">
                <a:solidFill>
                  <a:schemeClr val="bg1"/>
                </a:solidFill>
              </a:rPr>
              <a:t>Mijiedarbošanās ar centra viesiem</a:t>
            </a:r>
          </a:p>
          <a:p>
            <a:r>
              <a:rPr lang="lv-LV">
                <a:solidFill>
                  <a:schemeClr val="bg1"/>
                </a:solidFill>
              </a:rPr>
              <a:t>Interaktīvo objektu demonstrēšana</a:t>
            </a:r>
          </a:p>
          <a:p>
            <a:r>
              <a:rPr lang="lv-LV">
                <a:solidFill>
                  <a:schemeClr val="bg1"/>
                </a:solidFill>
              </a:rPr>
              <a:t>Darbs ar informācijas tehnoloģijām</a:t>
            </a:r>
          </a:p>
          <a:p>
            <a:r>
              <a:rPr lang="lv-LV">
                <a:solidFill>
                  <a:schemeClr val="bg1"/>
                </a:solidFill>
              </a:rPr>
              <a:t>Palīdzēšana prezentāciju zāles sagatavošanā</a:t>
            </a:r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82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8" name="Group 9">
            <a:extLst>
              <a:ext uri="{FF2B5EF4-FFF2-40B4-BE49-F238E27FC236}">
                <a16:creationId xmlns:a16="http://schemas.microsoft.com/office/drawing/2014/main" id="{6A57EACD-61CA-4775-9551-2078FC0BC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1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3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5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7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9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21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23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24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25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26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27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28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29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30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31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32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33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34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35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36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7E29EF6-5C38-4836-AE46-64215DD7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33BC27D-A755-4489-B73A-5B0EA4BD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018ADBF-7412-4D0F-BC0F-8710DB9A4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70D54CD-D372-4C7F-B2AC-AB600FE52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BB9398E-F21C-4918-8C5A-90735B80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A7E3180-5F52-4B48-B3BD-F02177C4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657DEC7-1A91-41CA-B3FD-593EFF942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F66DBED-0EF0-4BC7-A733-8CEB9301F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27BC7E2-BB50-457E-8D53-CBADC3D0A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E5B2F2A-FBC8-42A5-9305-B5C98A24D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7BC862E-B59F-4BFB-A777-05409E727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3FB1571-92E7-4829-BCCD-7DCB0FE98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4F917C1-A8BC-4A0E-AE36-F9D0BE981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6F8931C-3AC8-4029-B30C-5361BFBCA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76E87F7-1BC0-472D-B19E-FFB494247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65149F4-5FFD-4DA3-B387-25DDFF149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CC143A2-5B71-45E0-A5DC-1AE44CF2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29C66E6-99F1-4166-B11B-8C47DD310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D782C24-70D1-4DF0-A631-9FA264292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04EA4D6-FB90-4EE9-9C94-FACE6D79A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1E17C7-CF11-4295-85DA-5237670B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3AF0AFB-AF22-44B2-B981-AF6098F1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C7A3631-6B95-4E40-89A4-0DC231A1A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320EDD3-FA1E-4F06-B5E6-86BA66BF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5CB6263-11E9-4CF8-B171-7C627720C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9FB7707-C4F1-4107-A1AA-C702870A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5B3290-4BB1-45F5-B002-E84A3C64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992" y="1202026"/>
            <a:ext cx="4030132" cy="4406508"/>
          </a:xfrm>
        </p:spPr>
        <p:txBody>
          <a:bodyPr>
            <a:normAutofit/>
          </a:bodyPr>
          <a:lstStyle/>
          <a:p>
            <a:pPr algn="ctr"/>
            <a:r>
              <a:rPr lang="lv-LV">
                <a:solidFill>
                  <a:schemeClr val="bg1"/>
                </a:solidFill>
              </a:rPr>
              <a:t>Prakses laikā apgūtais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6E66B-940A-43BE-B2B5-42493F1D8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28" y="1257565"/>
            <a:ext cx="5217173" cy="4351338"/>
          </a:xfrm>
        </p:spPr>
        <p:txBody>
          <a:bodyPr>
            <a:normAutofit/>
          </a:bodyPr>
          <a:lstStyle/>
          <a:p>
            <a:r>
              <a:rPr lang="lv-LV">
                <a:solidFill>
                  <a:schemeClr val="bg1"/>
                </a:solidFill>
              </a:rPr>
              <a:t>Iemaņu darbā ar informācijas tehnoloģijām nostiprināšana</a:t>
            </a:r>
          </a:p>
          <a:p>
            <a:r>
              <a:rPr lang="lv-LV">
                <a:solidFill>
                  <a:schemeClr val="bg1"/>
                </a:solidFill>
              </a:rPr>
              <a:t>Mutvārdu saziņa, kad pastāv valodas barjera</a:t>
            </a:r>
          </a:p>
          <a:p>
            <a:r>
              <a:rPr lang="lv-LV">
                <a:solidFill>
                  <a:schemeClr val="bg1"/>
                </a:solidFill>
              </a:rPr>
              <a:t>Neverbālo saziņas līdzekļu pielietojums, kad pastāv valodas barjera</a:t>
            </a:r>
          </a:p>
          <a:p>
            <a:r>
              <a:rPr lang="lv-LV">
                <a:solidFill>
                  <a:schemeClr val="bg1"/>
                </a:solidFill>
              </a:rPr>
              <a:t>Pielāgošanās jaunai, nepazīstamai darba videi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55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9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1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FAC2E9-8BCB-4E0C-8468-54AC1761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lv-LV">
                <a:solidFill>
                  <a:schemeClr val="bg1"/>
                </a:solidFill>
              </a:rPr>
              <a:t>Prakses pieredze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CE75-6C8E-4004-977E-419FA953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Pozitīvais: </a:t>
            </a:r>
          </a:p>
          <a:p>
            <a:pPr lvl="1"/>
            <a:r>
              <a:rPr lang="lv-LV" dirty="0">
                <a:solidFill>
                  <a:schemeClr val="bg1"/>
                </a:solidFill>
              </a:rPr>
              <a:t>Pieejams viss darbam nepieciešamais aprīkojums</a:t>
            </a:r>
          </a:p>
          <a:p>
            <a:pPr lvl="1"/>
            <a:r>
              <a:rPr lang="lv-LV" dirty="0">
                <a:solidFill>
                  <a:schemeClr val="bg1"/>
                </a:solidFill>
              </a:rPr>
              <a:t>Draudzīgs un izpalīdzīgs kolektīvs</a:t>
            </a:r>
          </a:p>
          <a:p>
            <a:pPr lvl="1"/>
            <a:r>
              <a:rPr lang="lv-LV" dirty="0">
                <a:solidFill>
                  <a:schemeClr val="bg1"/>
                </a:solidFill>
              </a:rPr>
              <a:t>Atsaucīgs prakses vadītājs</a:t>
            </a:r>
          </a:p>
          <a:p>
            <a:pPr lvl="1"/>
            <a:endParaRPr lang="lv-LV" dirty="0">
              <a:solidFill>
                <a:schemeClr val="bg1"/>
              </a:solidFill>
            </a:endParaRPr>
          </a:p>
          <a:p>
            <a:r>
              <a:rPr lang="lv-LV" dirty="0">
                <a:solidFill>
                  <a:schemeClr val="bg1"/>
                </a:solidFill>
              </a:rPr>
              <a:t>Negatīvais:</a:t>
            </a:r>
          </a:p>
          <a:p>
            <a:pPr lvl="1"/>
            <a:r>
              <a:rPr lang="lv-LV" dirty="0">
                <a:solidFill>
                  <a:schemeClr val="bg1"/>
                </a:solidFill>
              </a:rPr>
              <a:t>Darba uzdevumu vienveidīgums</a:t>
            </a:r>
          </a:p>
          <a:p>
            <a:pPr lvl="1"/>
            <a:r>
              <a:rPr lang="lv-LV" dirty="0">
                <a:solidFill>
                  <a:schemeClr val="bg1"/>
                </a:solidFill>
              </a:rPr>
              <a:t>Darba uzdevumu trūkums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970977-38DA-4F81-AA88-8C778B31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605" y="625095"/>
            <a:ext cx="4114800" cy="5731349"/>
            <a:chOff x="1674895" y="1345036"/>
            <a:chExt cx="5428610" cy="42109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BD8D5A9-DEB3-4157-B7CD-835197F3A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F0BC23-5452-4DFE-9C27-F7CBE1D527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00B7DBB-97E9-4F5F-B72E-EECCFCC9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07" y="531228"/>
            <a:ext cx="4114800" cy="573134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E08A1-CF38-4279-99D8-6B5E52B2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974089"/>
            <a:ext cx="3785384" cy="3406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Brīvais laiks – Muzeja apmeklējums</a:t>
            </a:r>
          </a:p>
        </p:txBody>
      </p:sp>
      <p:pic>
        <p:nvPicPr>
          <p:cNvPr id="8" name="Content Placeholder 7" descr="A picture containing text, wall, indoor, decorated&#10;&#10;Description automatically generated">
            <a:extLst>
              <a:ext uri="{FF2B5EF4-FFF2-40B4-BE49-F238E27FC236}">
                <a16:creationId xmlns:a16="http://schemas.microsoft.com/office/drawing/2014/main" id="{E425528E-C01D-4930-B1AF-2DBE8FF071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6777" r="-860" b="10857"/>
          <a:stretch/>
        </p:blipFill>
        <p:spPr>
          <a:xfrm>
            <a:off x="5942470" y="212436"/>
            <a:ext cx="2743200" cy="3012601"/>
          </a:xfrm>
          <a:prstGeom prst="rect">
            <a:avLst/>
          </a:prstGeom>
          <a:ln w="28575">
            <a:noFill/>
          </a:ln>
        </p:spPr>
      </p:pic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15710" y="974089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Content Placeholder 5" descr="A sign on a brick wall&#10;&#10;Description automatically generated with low confidence">
            <a:extLst>
              <a:ext uri="{FF2B5EF4-FFF2-40B4-BE49-F238E27FC236}">
                <a16:creationId xmlns:a16="http://schemas.microsoft.com/office/drawing/2014/main" id="{C38C013C-921C-4562-AF83-207DE3FA46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5" t="5575" r="17305" b="35529"/>
          <a:stretch/>
        </p:blipFill>
        <p:spPr>
          <a:xfrm>
            <a:off x="8977744" y="212436"/>
            <a:ext cx="2685302" cy="2244437"/>
          </a:xfrm>
          <a:prstGeom prst="rect">
            <a:avLst/>
          </a:prstGeom>
          <a:ln w="28575">
            <a:noFill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1C8B8E59-A269-4CAA-BE7D-AFD4E852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102" y="5190817"/>
            <a:ext cx="366014" cy="35726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C5CF91-A170-4B31-B47F-D5E2E5D15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102" y="5190817"/>
            <a:ext cx="366014" cy="35726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painting on a wall&#10;&#10;Description automatically generated with medium confidence">
            <a:extLst>
              <a:ext uri="{FF2B5EF4-FFF2-40B4-BE49-F238E27FC236}">
                <a16:creationId xmlns:a16="http://schemas.microsoft.com/office/drawing/2014/main" id="{201BAF56-C3E9-4EA6-90F6-78D07A062D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7" t="12809" r="2" b="19599"/>
          <a:stretch/>
        </p:blipFill>
        <p:spPr>
          <a:xfrm>
            <a:off x="8907564" y="2666516"/>
            <a:ext cx="2790292" cy="3689928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 descr="A picture containing text, room, gallery, scene&#10;&#10;Description automatically generated">
            <a:extLst>
              <a:ext uri="{FF2B5EF4-FFF2-40B4-BE49-F238E27FC236}">
                <a16:creationId xmlns:a16="http://schemas.microsoft.com/office/drawing/2014/main" id="{FFA6B969-C4DE-4D4B-9F96-EE1C0EC087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b="10130"/>
          <a:stretch/>
        </p:blipFill>
        <p:spPr>
          <a:xfrm>
            <a:off x="5942470" y="3467151"/>
            <a:ext cx="2743200" cy="2889293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51707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B0857-21C0-4327-8EAF-814CB81A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54" y="545778"/>
            <a:ext cx="3905863" cy="27776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Brīvais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laiks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pilsētas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izpēte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9729DCE-41C0-4053-9660-2A81000DD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992" y="1941362"/>
            <a:ext cx="4492454" cy="241909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A45B268-BBDB-4EC6-A664-CED7BF60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420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text, outdoor, nature, shore&#10;&#10;Description automatically generated">
            <a:extLst>
              <a:ext uri="{FF2B5EF4-FFF2-40B4-BE49-F238E27FC236}">
                <a16:creationId xmlns:a16="http://schemas.microsoft.com/office/drawing/2014/main" id="{8DE6F5BC-9086-4591-962C-FB64D5A81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6007" r="-3" b="30040"/>
          <a:stretch/>
        </p:blipFill>
        <p:spPr>
          <a:xfrm>
            <a:off x="5118054" y="521421"/>
            <a:ext cx="1930082" cy="2313947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78B55DD-3C55-4B94-9031-4F3723BD4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building, outdoor, road, street&#10;&#10;Description automatically generated">
            <a:extLst>
              <a:ext uri="{FF2B5EF4-FFF2-40B4-BE49-F238E27FC236}">
                <a16:creationId xmlns:a16="http://schemas.microsoft.com/office/drawing/2014/main" id="{0FBD8F05-3710-46FA-8515-22500A60A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516" r="-26" b="20711"/>
          <a:stretch/>
        </p:blipFill>
        <p:spPr>
          <a:xfrm>
            <a:off x="8260831" y="273756"/>
            <a:ext cx="2081926" cy="2581795"/>
          </a:xfrm>
          <a:prstGeom prst="rect">
            <a:avLst/>
          </a:pr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2D9BB05-ED63-4148-87AB-82720ACC3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614" y="4769536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B00B48C-8AA7-4128-AD60-76349F0C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020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8A9628CE-402C-437F-8E84-17324E5591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27304" r="2408" b="17006"/>
          <a:stretch/>
        </p:blipFill>
        <p:spPr>
          <a:xfrm>
            <a:off x="5540900" y="3261825"/>
            <a:ext cx="2350277" cy="3041419"/>
          </a:xfrm>
          <a:prstGeom prst="rect">
            <a:avLst/>
          </a:prstGeom>
        </p:spPr>
      </p:pic>
      <p:pic>
        <p:nvPicPr>
          <p:cNvPr id="8" name="Content Placeholder 7" descr="A picture containing rocket&#10;&#10;Description automatically generated">
            <a:extLst>
              <a:ext uri="{FF2B5EF4-FFF2-40B4-BE49-F238E27FC236}">
                <a16:creationId xmlns:a16="http://schemas.microsoft.com/office/drawing/2014/main" id="{BF688575-F73F-44D3-B016-F08A2AAF54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7388"/>
          <a:stretch/>
        </p:blipFill>
        <p:spPr>
          <a:xfrm rot="16200000">
            <a:off x="1613014" y="2371593"/>
            <a:ext cx="2547455" cy="4694793"/>
          </a:xfrm>
          <a:prstGeom prst="rect">
            <a:avLst/>
          </a:prstGeom>
        </p:spPr>
      </p:pic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760511E-86BF-4340-9949-CECB774F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sky, outdoor, water, wave&#10;&#10;Description automatically generated">
            <a:extLst>
              <a:ext uri="{FF2B5EF4-FFF2-40B4-BE49-F238E27FC236}">
                <a16:creationId xmlns:a16="http://schemas.microsoft.com/office/drawing/2014/main" id="{47627ECA-8B1D-492B-BDA4-FD38A0C490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8" r="-2" b="14394"/>
          <a:stretch/>
        </p:blipFill>
        <p:spPr>
          <a:xfrm>
            <a:off x="8746418" y="3348783"/>
            <a:ext cx="2758193" cy="31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9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6F0D9-A64D-4D79-AFAA-74A818F9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Iegūtās atziņas</a:t>
            </a:r>
          </a:p>
        </p:txBody>
      </p:sp>
      <p:pic>
        <p:nvPicPr>
          <p:cNvPr id="6" name="Content Placeholder 5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9399950B-F9A1-437A-B457-345ACC828A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9" r="-1" b="3064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5FC6-FB27-4D5A-92E7-18713455D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Šāda veida pasākumi uzlabo izglītojamo profesionālās iemaņas, papildina pieredzi un sniedz iespēju izzināt, kā zināšanas, ko apgūstam mācībās teorētiski, tiek pielietotas praktiski ārzemēs – Spānijā.</a:t>
            </a:r>
          </a:p>
          <a:p>
            <a:r>
              <a:rPr lang="en-US" sz="2600">
                <a:solidFill>
                  <a:schemeClr val="bg1"/>
                </a:solidFill>
              </a:rPr>
              <a:t>Pasākums sniedz iespēju izzināt un izbaudīt citas kultūras un nodibināt jaunus, tālākajā dzīve noderīgus kontaktus.</a:t>
            </a:r>
          </a:p>
        </p:txBody>
      </p:sp>
      <p:grpSp>
        <p:nvGrpSpPr>
          <p:cNvPr id="17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5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169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Erasmus+ projets Malaga, Spānija</vt:lpstr>
      <vt:lpstr>Prakses vieta</vt:lpstr>
      <vt:lpstr>Prakses vieta</vt:lpstr>
      <vt:lpstr>Prakses laikā veiktie uzdevumi</vt:lpstr>
      <vt:lpstr>Prakses laikā apgūtais</vt:lpstr>
      <vt:lpstr>Prakses pieredze</vt:lpstr>
      <vt:lpstr>Brīvais laiks – Muzeja apmeklējums</vt:lpstr>
      <vt:lpstr>Brīvais laiks – pilsētas izpēte</vt:lpstr>
      <vt:lpstr>Iegūtās atziņas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projets Malaga, Spānija</dc:title>
  <dc:creator>regnars lam</dc:creator>
  <cp:lastModifiedBy>Lietotajs</cp:lastModifiedBy>
  <cp:revision>4</cp:revision>
  <dcterms:created xsi:type="dcterms:W3CDTF">2022-04-09T13:30:51Z</dcterms:created>
  <dcterms:modified xsi:type="dcterms:W3CDTF">2022-05-18T19:37:08Z</dcterms:modified>
</cp:coreProperties>
</file>